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93" r:id="rId4"/>
    <p:sldId id="294" r:id="rId5"/>
    <p:sldId id="279" r:id="rId6"/>
    <p:sldId id="275" r:id="rId7"/>
    <p:sldId id="276" r:id="rId8"/>
    <p:sldId id="282" r:id="rId9"/>
    <p:sldId id="277" r:id="rId10"/>
    <p:sldId id="297" r:id="rId11"/>
    <p:sldId id="280" r:id="rId12"/>
    <p:sldId id="281" r:id="rId13"/>
    <p:sldId id="285" r:id="rId14"/>
    <p:sldId id="283" r:id="rId15"/>
    <p:sldId id="284" r:id="rId16"/>
    <p:sldId id="288" r:id="rId17"/>
    <p:sldId id="289" r:id="rId18"/>
    <p:sldId id="290" r:id="rId19"/>
    <p:sldId id="272" r:id="rId20"/>
    <p:sldId id="29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144000" cy="701063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35460" cy="220159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0565"/>
            <a:ext cx="2935460" cy="280743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323528" y="1"/>
            <a:ext cx="8820472" cy="6857999"/>
            <a:chOff x="323528" y="1"/>
            <a:chExt cx="8820472" cy="685799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537" y="1"/>
              <a:ext cx="2935463" cy="220159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0000" endA="295" endPos="92000" dist="101600" dir="5400000" sy="-100000" algn="bl" rotWithShape="0"/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1959" y="4050567"/>
              <a:ext cx="2902041" cy="2807433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23528" y="2132856"/>
              <a:ext cx="8287555" cy="193899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dirty="0"/>
                <a:t>	</a:t>
              </a:r>
              <a:r>
                <a:rPr lang="ru-RU" sz="4000" dirty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История железнодорожной школы №33 станции </a:t>
              </a:r>
              <a:r>
                <a:rPr lang="ru-RU" sz="4000" dirty="0" smtClean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Орск-Гимназии </a:t>
              </a:r>
              <a:r>
                <a:rPr lang="ru-RU" sz="4000" dirty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№1 города Орска</a:t>
              </a:r>
              <a:endParaRPr lang="ru-RU" sz="4000" b="1" dirty="0">
                <a:ln w="0">
                  <a:solidFill>
                    <a:schemeClr val="tx1">
                      <a:lumMod val="85000"/>
                    </a:schemeClr>
                  </a:solidFill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" panose="020406040505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23528" y="2"/>
            <a:ext cx="8820472" cy="6857999"/>
            <a:chOff x="323528" y="1"/>
            <a:chExt cx="8820472" cy="685799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537" y="1"/>
              <a:ext cx="2935463" cy="220159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0000" endA="295" endPos="92000" dist="101600" dir="5400000" sy="-100000" algn="bl" rotWithShape="0"/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1959" y="4050567"/>
              <a:ext cx="2902041" cy="2807433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323528" y="2132856"/>
              <a:ext cx="8287555" cy="193899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dirty="0"/>
                <a:t>	</a:t>
              </a:r>
              <a:r>
                <a:rPr lang="ru-RU" sz="4000" dirty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История железнодорожной школы №33 станции </a:t>
              </a:r>
              <a:r>
                <a:rPr lang="ru-RU" sz="4000" dirty="0" smtClean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Орск-Гимназии </a:t>
              </a:r>
              <a:r>
                <a:rPr lang="ru-RU" sz="4000" dirty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№1 города Орска</a:t>
              </a:r>
              <a:endParaRPr lang="ru-RU" sz="4000" b="1" dirty="0">
                <a:ln w="0">
                  <a:solidFill>
                    <a:schemeClr val="tx1">
                      <a:lumMod val="85000"/>
                    </a:schemeClr>
                  </a:solidFill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" panose="02040604050505020304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23528" y="1"/>
            <a:ext cx="8820472" cy="6857999"/>
            <a:chOff x="323528" y="1"/>
            <a:chExt cx="8820472" cy="6857999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537" y="1"/>
              <a:ext cx="2935463" cy="220159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0000" endA="295" endPos="92000" dist="101600" dir="5400000" sy="-100000" algn="bl" rotWithShape="0"/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1959" y="4050567"/>
              <a:ext cx="2902041" cy="2807433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23528" y="2132856"/>
              <a:ext cx="8287555" cy="347787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dirty="0"/>
                <a:t>	</a:t>
              </a:r>
              <a:r>
                <a:rPr lang="ru-RU" sz="4000" dirty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История железнодорожной школы №33 станции </a:t>
              </a:r>
              <a:r>
                <a:rPr lang="ru-RU" sz="4000" dirty="0" smtClean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Орск-Гимназии </a:t>
              </a:r>
              <a:r>
                <a:rPr lang="ru-RU" sz="4000" dirty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№1 города </a:t>
              </a:r>
              <a:r>
                <a:rPr lang="ru-RU" sz="4000" dirty="0" smtClean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Орска</a:t>
              </a:r>
            </a:p>
            <a:p>
              <a:pPr algn="ctr"/>
              <a:endParaRPr lang="ru-RU" sz="2000" b="1" dirty="0" smtClean="0">
                <a:ln w="0">
                  <a:solidFill>
                    <a:schemeClr val="tx1">
                      <a:lumMod val="8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endParaRPr>
            </a:p>
            <a:p>
              <a:pPr algn="ctr"/>
              <a:r>
                <a:rPr lang="ru-RU" sz="2000" b="1" dirty="0" smtClean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Руководитель </a:t>
              </a:r>
            </a:p>
            <a:p>
              <a:pPr algn="ctr"/>
              <a:r>
                <a:rPr lang="ru-RU" sz="2000" b="1" dirty="0" smtClean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школьного музея </a:t>
              </a:r>
            </a:p>
            <a:p>
              <a:pPr algn="ctr"/>
              <a:r>
                <a:rPr lang="ru-RU" sz="2000" b="1" dirty="0" err="1" smtClean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Лисичкина</a:t>
              </a:r>
              <a:r>
                <a:rPr lang="ru-RU" sz="2000" b="1" dirty="0" smtClean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 Е.Н.</a:t>
              </a:r>
            </a:p>
            <a:p>
              <a:pPr algn="ctr"/>
              <a:r>
                <a:rPr lang="ru-RU" sz="2000" b="1" dirty="0" smtClean="0">
                  <a:ln w="0">
                    <a:solidFill>
                      <a:schemeClr val="tx1">
                        <a:lumMod val="8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" panose="02040604050505020304" pitchFamily="18" charset="0"/>
                </a:rPr>
                <a:t>2017 год</a:t>
              </a:r>
              <a:endParaRPr lang="ru-RU" sz="2000" b="1" dirty="0">
                <a:ln w="0">
                  <a:solidFill>
                    <a:schemeClr val="tx1">
                      <a:lumMod val="85000"/>
                    </a:schemeClr>
                  </a:solidFill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" panose="02040604050505020304" pitchFamily="18" charset="0"/>
              </a:endParaRPr>
            </a:p>
          </p:txBody>
        </p:sp>
      </p:grp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pic>
        <p:nvPicPr>
          <p:cNvPr id="4" name="Рисунок 3" descr="Картинки по запросу картинки великой отечественной войны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00042"/>
            <a:ext cx="785818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3847" cy="54452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5940152" y="335301"/>
            <a:ext cx="3203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entury" panose="02040604050505020304" pitchFamily="18" charset="0"/>
              </a:rPr>
              <a:t>Спицына </a:t>
            </a:r>
            <a:r>
              <a:rPr lang="ru-RU" sz="3200" b="1" dirty="0">
                <a:latin typeface="Century" panose="02040604050505020304" pitchFamily="18" charset="0"/>
              </a:rPr>
              <a:t>А.Ф. со своими </a:t>
            </a:r>
            <a:r>
              <a:rPr lang="ru-RU" sz="3200" b="1" dirty="0" smtClean="0">
                <a:latin typeface="Century" panose="02040604050505020304" pitchFamily="18" charset="0"/>
              </a:rPr>
              <a:t>воспитанниками</a:t>
            </a:r>
            <a:endParaRPr lang="ru-RU" sz="3200" b="1" dirty="0">
              <a:latin typeface="Century" panose="020406040505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2780928"/>
            <a:ext cx="3131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3200" b="1" u="sng" dirty="0">
                <a:latin typeface="Century" panose="02040604050505020304" pitchFamily="18" charset="0"/>
              </a:rPr>
              <a:t>Педагог — это инженер человеческих душ. </a:t>
            </a:r>
          </a:p>
          <a:p>
            <a:endParaRPr lang="ru-RU" sz="3200" b="1" u="sng" dirty="0">
              <a:latin typeface="Century" panose="02040604050505020304" pitchFamily="18" charset="0"/>
            </a:endParaRPr>
          </a:p>
          <a:p>
            <a:r>
              <a:rPr lang="ru-RU" sz="3200" b="1" u="sng" dirty="0">
                <a:latin typeface="Century" panose="02040604050505020304" pitchFamily="18" charset="0"/>
              </a:rPr>
              <a:t>(Калинин М. И.) 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-423372"/>
            <a:ext cx="864096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 телеграммы, присланный Сталиным И.В.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Прошу передать учителям и учащимся железнодорожной средней школы №33 ст. Орск, собравшим дополнительно 14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441 рубль на строительство танковой колонны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Оренбургский железнодорожник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Мой горячий привет и благодарность Красной Армии.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И. Сталин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3 апреля 1943года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12160" y="5013176"/>
            <a:ext cx="280831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Меркулова Анастасия Дмитриевна </a:t>
            </a:r>
            <a:r>
              <a:rPr lang="en-US" sz="3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endParaRPr lang="ru-RU" sz="3500" dirty="0" smtClean="0">
              <a:latin typeface="Arial" pitchFamily="34" charset="0"/>
            </a:endParaRPr>
          </a:p>
        </p:txBody>
      </p:sp>
      <p:pic>
        <p:nvPicPr>
          <p:cNvPr id="5" name="Picture 1" descr="C:\Documents and Settings\Eduard\Рабочий стол\МУЗЕЙ\_педагоги\№152. Меркулова Анастасия Дмитриевн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6243452" cy="5085184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8640"/>
            <a:ext cx="3749621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436096" y="2636912"/>
            <a:ext cx="280831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Марадудин</a:t>
            </a:r>
            <a:endParaRPr lang="ru-RU" sz="3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Владимир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Степанович</a:t>
            </a:r>
            <a:endParaRPr lang="ru-RU" sz="3500" dirty="0" smtClean="0">
              <a:latin typeface="Arial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pic>
        <p:nvPicPr>
          <p:cNvPr id="3" name="Picture 1" descr="C:\Documents and Settings\Eduard\Рабочий стол\МУЗЕЙ1\учит_гимназии_от Дениса\директора\6_13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0648"/>
            <a:ext cx="3464674" cy="60863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36096" y="2636912"/>
            <a:ext cx="2808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Беспалова Валентина Егоровна</a:t>
            </a:r>
            <a:endParaRPr lang="ru-RU" sz="3500" dirty="0" smtClean="0">
              <a:latin typeface="Arial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p.vk.me/c638330/v638330068/1c451/z9ko1J8mh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" descr="C:\Documents and Settings\Eduard\Рабочий стол\МУЗЕЙ1\учит_гимназии_от Дениса\директора\8_13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8640"/>
            <a:ext cx="3816424" cy="609713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36096" y="2636912"/>
            <a:ext cx="2808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Пожар Александр Иванович</a:t>
            </a:r>
            <a:endParaRPr lang="ru-RU" sz="3500" dirty="0" smtClean="0">
              <a:latin typeface="Arial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p.vk.me/c638330/v638330068/1c451/z9ko1J8mh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Eduard\Рабочий стол\МУЗЕЙ1\учит_гимназии_от Дениса\директора\5_13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76672"/>
            <a:ext cx="6912768" cy="5461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71600" y="2636912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Кононова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Нина Александровна</a:t>
            </a:r>
            <a:endParaRPr lang="ru-RU" sz="3500" dirty="0" smtClean="0">
              <a:latin typeface="Arial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p.vk.me/c638330/v638330068/1c451/z9ko1J8mh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71600" y="558924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Грунина</a:t>
            </a: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Татьяна Александровна</a:t>
            </a:r>
            <a:endParaRPr lang="ru-RU" sz="3500" dirty="0" smtClean="0">
              <a:latin typeface="Arial" pitchFamily="34" charset="0"/>
            </a:endParaRPr>
          </a:p>
        </p:txBody>
      </p:sp>
      <p:pic>
        <p:nvPicPr>
          <p:cNvPr id="6" name="Picture 1" descr="C:\Documents and Settings\Eduard\Рабочий стол\МУЗЕЙ1\МУЗЕЙ\кон_грун\№ (2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88640"/>
            <a:ext cx="6552728" cy="4975002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Eduard\Рабочий стол\МУЗЕЙ1\с кр.фл\учителя гимназия 1\Учителя Гим.№1\адм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3493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Eduard\Рабочий стол\МУЗЕЙ1\с кр.фл\учителя гимназия 1\Учителя Гим.№1\DSC_94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863" y="3068960"/>
            <a:ext cx="4455319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gimnazia1orsk.ru/up/news/article/161004_29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4468" y="175516"/>
            <a:ext cx="4432111" cy="32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gimnazia1orsk.ru/up/news/icon/160625_53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77072"/>
            <a:ext cx="345638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-92389"/>
            <a:ext cx="8405410" cy="63040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1" name="TextBox 10"/>
          <p:cNvSpPr txBox="1"/>
          <p:nvPr/>
        </p:nvSpPr>
        <p:spPr>
          <a:xfrm>
            <a:off x="1" y="62116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«Нет будущего там, где не помнят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своего прошлого»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" panose="02040604050505020304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p.vk.me/c638330/v638330068/1c451/z9ko1J8mh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2636912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следующей встречи!</a:t>
            </a:r>
            <a:endParaRPr lang="ru-RU" sz="4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785794"/>
            <a:ext cx="78581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В 1925 г. был проведён учёт неграмотного населения Оренбуржья, к которому причислялись лица, не умеющие читать и писать. Их численность составляла </a:t>
            </a:r>
            <a:endParaRPr lang="en-US" sz="4400" b="1" dirty="0" smtClean="0"/>
          </a:p>
          <a:p>
            <a:r>
              <a:rPr lang="ru-RU" sz="4400" b="1" u="sng" dirty="0" smtClean="0"/>
              <a:t>47 872 человека</a:t>
            </a:r>
            <a:r>
              <a:rPr lang="ru-RU" sz="4400" b="1" dirty="0" smtClean="0"/>
              <a:t>, из которых 80%-женщины.</a:t>
            </a:r>
            <a:endParaRPr lang="ru-RU" sz="4400" b="1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920765"/>
            <a:ext cx="9144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концу 1930 г. были обучены грамоте 65 тыс.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оренбуржцев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К началу Великой Отечественной войны в Оренбуржье было 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355 тыс. школьников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количество учителей за это же время возросло примерно в 6 раз. 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3" name="TextBox 2"/>
          <p:cNvSpPr txBox="1"/>
          <p:nvPr/>
        </p:nvSpPr>
        <p:spPr>
          <a:xfrm>
            <a:off x="827584" y="5229200"/>
            <a:ext cx="8067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entury" panose="02040604050505020304" pitchFamily="18" charset="0"/>
              </a:rPr>
              <a:t>Здесь десять классов пройдено, </a:t>
            </a:r>
          </a:p>
          <a:p>
            <a:pPr algn="ctr"/>
            <a:r>
              <a:rPr lang="ru-RU" sz="2400" b="1" dirty="0" smtClean="0">
                <a:latin typeface="Century" panose="02040604050505020304" pitchFamily="18" charset="0"/>
              </a:rPr>
              <a:t>И здесь мы слово Родина </a:t>
            </a:r>
          </a:p>
          <a:p>
            <a:pPr algn="ctr"/>
            <a:r>
              <a:rPr lang="ru-RU" sz="2400" b="1" dirty="0" smtClean="0">
                <a:latin typeface="Century" panose="02040604050505020304" pitchFamily="18" charset="0"/>
              </a:rPr>
              <a:t>Впервые прочитали  по слогам. </a:t>
            </a:r>
          </a:p>
        </p:txBody>
      </p:sp>
    </p:spTree>
    <p:extLst>
      <p:ext uri="{BB962C8B-B14F-4D97-AF65-F5344CB8AC3E}">
        <p14:creationId xmlns:p14="http://schemas.microsoft.com/office/powerpoint/2010/main" val="3734259303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pic>
        <p:nvPicPr>
          <p:cNvPr id="3" name="Picture 2" descr="C:\Documents and Settings\Eduard\Рабочий стол\МУЗЕЙ\_педагоги\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"/>
            <a:ext cx="6552728" cy="5848303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6220072"/>
            <a:ext cx="9015160" cy="1283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Марадудина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Зоя Семёновна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940152" y="2924944"/>
            <a:ext cx="23042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5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Бережнев</a:t>
            </a:r>
            <a:r>
              <a:rPr lang="ru-RU" sz="3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</a:t>
            </a:r>
            <a:r>
              <a:rPr lang="ru-RU" sz="3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Николай </a:t>
            </a:r>
            <a:r>
              <a:rPr lang="en-US" sz="3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3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Ефимович</a:t>
            </a:r>
            <a:endParaRPr lang="ru-RU" sz="3500" dirty="0" smtClean="0">
              <a:latin typeface="Arial" pitchFamily="34" charset="0"/>
            </a:endParaRPr>
          </a:p>
        </p:txBody>
      </p:sp>
      <p:pic>
        <p:nvPicPr>
          <p:cNvPr id="4" name="Picture 2" descr="C:\Documents and Settings\Eduard\Рабочий стол\МУЗЕЙ\_педагоги\№146. Бережнев Николай Ефимович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13756"/>
            <a:ext cx="4176464" cy="64008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940152" y="2924944"/>
            <a:ext cx="2304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Евдокимов Павел Фёдорович</a:t>
            </a:r>
            <a:endParaRPr lang="ru-RU" sz="3500" dirty="0" smtClean="0">
              <a:latin typeface="Arial" pitchFamily="34" charset="0"/>
            </a:endParaRPr>
          </a:p>
        </p:txBody>
      </p:sp>
      <p:pic>
        <p:nvPicPr>
          <p:cNvPr id="5" name="Picture 3" descr="C:\Documents and Settings\Eduard\Рабочий стол\МУЗЕЙ1\учит_гимназии_от Дениса\директора\2_10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3169979" cy="5123355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p.vk.me/c604317/v604317068/4935c/InHXc2zRc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2637"/>
            <a:ext cx="9144000" cy="701063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55" y="1036749"/>
            <a:ext cx="7107382" cy="58212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0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Первый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 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выпуск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железнодорожной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 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школы №33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183</Words>
  <Application>Microsoft Office PowerPoint</Application>
  <PresentationFormat>Экран (4:3)</PresentationFormat>
  <Paragraphs>63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12389</cp:lastModifiedBy>
  <cp:revision>17</cp:revision>
  <dcterms:modified xsi:type="dcterms:W3CDTF">2017-03-09T13:35:41Z</dcterms:modified>
</cp:coreProperties>
</file>